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60" r:id="rId3"/>
    <p:sldId id="261" r:id="rId4"/>
    <p:sldId id="265" r:id="rId5"/>
    <p:sldId id="262" r:id="rId6"/>
    <p:sldId id="263" r:id="rId7"/>
    <p:sldId id="264" r:id="rId8"/>
    <p:sldId id="266" r:id="rId9"/>
    <p:sldId id="257" r:id="rId10"/>
    <p:sldId id="258" r:id="rId11"/>
    <p:sldId id="259"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E64CF2"/>
    <a:srgbClr val="1B1BB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5CDC7C-0897-48B4-8127-8A559DFC3166}" type="datetimeFigureOut">
              <a:rPr lang="en-US" smtClean="0"/>
              <a:t>8/24/2010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4EE152-064E-4BEF-96B2-75640AD3EBA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48AFCF-FD2C-4B92-BA9F-957F818D264A}" type="datetimeFigureOut">
              <a:rPr lang="en-US" smtClean="0"/>
              <a:pPr/>
              <a:t>8/24/2010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294991-41FC-48FC-A65B-A24E4EBCC07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48AFCF-FD2C-4B92-BA9F-957F818D264A}" type="datetimeFigureOut">
              <a:rPr lang="en-US" smtClean="0"/>
              <a:pPr/>
              <a:t>8/24/2010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294991-41FC-48FC-A65B-A24E4EBCC07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48AFCF-FD2C-4B92-BA9F-957F818D264A}" type="datetimeFigureOut">
              <a:rPr lang="en-US" smtClean="0"/>
              <a:pPr/>
              <a:t>8/24/2010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294991-41FC-48FC-A65B-A24E4EBCC07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48AFCF-FD2C-4B92-BA9F-957F818D264A}" type="datetimeFigureOut">
              <a:rPr lang="en-US" smtClean="0"/>
              <a:pPr/>
              <a:t>8/24/2010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294991-41FC-48FC-A65B-A24E4EBCC07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48AFCF-FD2C-4B92-BA9F-957F818D264A}" type="datetimeFigureOut">
              <a:rPr lang="en-US" smtClean="0"/>
              <a:pPr/>
              <a:t>8/24/2010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294991-41FC-48FC-A65B-A24E4EBCC07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48AFCF-FD2C-4B92-BA9F-957F818D264A}" type="datetimeFigureOut">
              <a:rPr lang="en-US" smtClean="0"/>
              <a:pPr/>
              <a:t>8/24/2010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294991-41FC-48FC-A65B-A24E4EBCC07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48AFCF-FD2C-4B92-BA9F-957F818D264A}" type="datetimeFigureOut">
              <a:rPr lang="en-US" smtClean="0"/>
              <a:pPr/>
              <a:t>8/24/2010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294991-41FC-48FC-A65B-A24E4EBCC07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48AFCF-FD2C-4B92-BA9F-957F818D264A}" type="datetimeFigureOut">
              <a:rPr lang="en-US" smtClean="0"/>
              <a:pPr/>
              <a:t>8/24/2010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294991-41FC-48FC-A65B-A24E4EBCC07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48AFCF-FD2C-4B92-BA9F-957F818D264A}" type="datetimeFigureOut">
              <a:rPr lang="en-US" smtClean="0"/>
              <a:pPr/>
              <a:t>8/24/2010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294991-41FC-48FC-A65B-A24E4EBCC07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48AFCF-FD2C-4B92-BA9F-957F818D264A}" type="datetimeFigureOut">
              <a:rPr lang="en-US" smtClean="0"/>
              <a:pPr/>
              <a:t>8/24/2010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294991-41FC-48FC-A65B-A24E4EBCC07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48AFCF-FD2C-4B92-BA9F-957F818D264A}" type="datetimeFigureOut">
              <a:rPr lang="en-US" smtClean="0"/>
              <a:pPr/>
              <a:t>8/24/2010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294991-41FC-48FC-A65B-A24E4EBCC07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48AFCF-FD2C-4B92-BA9F-957F818D264A}" type="datetimeFigureOut">
              <a:rPr lang="en-US" smtClean="0"/>
              <a:pPr/>
              <a:t>8/24/2010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294991-41FC-48FC-A65B-A24E4EBCC07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www.mbendi.com/indy/ming/mang/au/au/p0005.htm" TargetMode="External"/><Relationship Id="rId3" Type="http://schemas.openxmlformats.org/officeDocument/2006/relationships/hyperlink" Target="http://www.water-research.net/phosphate.htm" TargetMode="External"/><Relationship Id="rId7" Type="http://schemas.openxmlformats.org/officeDocument/2006/relationships/hyperlink" Target="http://www.mbendi.com/indy/ming/mang/p0005.htm" TargetMode="External"/><Relationship Id="rId2" Type="http://schemas.openxmlformats.org/officeDocument/2006/relationships/hyperlink" Target="http://www.google.com.ph/" TargetMode="External"/><Relationship Id="rId1" Type="http://schemas.openxmlformats.org/officeDocument/2006/relationships/slideLayout" Target="../slideLayouts/slideLayout2.xml"/><Relationship Id="rId6" Type="http://schemas.openxmlformats.org/officeDocument/2006/relationships/hyperlink" Target="http://www.infomine.com/commodities/manganese.asp" TargetMode="External"/><Relationship Id="rId11" Type="http://schemas.openxmlformats.org/officeDocument/2006/relationships/hyperlink" Target="http://www.kids.mongabay.com/lesson-plan" TargetMode="External"/><Relationship Id="rId5" Type="http://schemas.openxmlformats.org/officeDocument/2006/relationships/hyperlink" Target="http://www.eia.doe.gov/cneaf/coal/page/acr/table31.html" TargetMode="External"/><Relationship Id="rId10" Type="http://schemas.openxmlformats.org/officeDocument/2006/relationships/hyperlink" Target="http://www.lenntech.com/periodic/elements/mn.htm" TargetMode="External"/><Relationship Id="rId4" Type="http://schemas.openxmlformats.org/officeDocument/2006/relationships/hyperlink" Target="http://en.wikipedia.org/wiki/Coal_mining" TargetMode="External"/><Relationship Id="rId9" Type="http://schemas.openxmlformats.org/officeDocument/2006/relationships/hyperlink" Target="http://en.wikipedia.org/wiki/Coal"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2000" b="-22000"/>
          </a:stretch>
        </a:blipFill>
        <a:effectLst/>
      </p:bgPr>
    </p:bg>
    <p:spTree>
      <p:nvGrpSpPr>
        <p:cNvPr id="1" name=""/>
        <p:cNvGrpSpPr/>
        <p:nvPr/>
      </p:nvGrpSpPr>
      <p:grpSpPr>
        <a:xfrm>
          <a:off x="0" y="0"/>
          <a:ext cx="0" cy="0"/>
          <a:chOff x="0" y="0"/>
          <a:chExt cx="0" cy="0"/>
        </a:xfrm>
      </p:grpSpPr>
      <p:pic>
        <p:nvPicPr>
          <p:cNvPr id="1026" name="Picture 2" descr="http://www.miningmongolia.mn/en/images/random/bauxite_mining_newport_jamaica.jpg"/>
          <p:cNvPicPr>
            <a:picLocks noChangeAspect="1" noChangeArrowheads="1"/>
          </p:cNvPicPr>
          <p:nvPr/>
        </p:nvPicPr>
        <p:blipFill>
          <a:blip r:embed="rId3"/>
          <a:srcRect/>
          <a:stretch>
            <a:fillRect/>
          </a:stretch>
        </p:blipFill>
        <p:spPr bwMode="auto">
          <a:xfrm>
            <a:off x="0" y="31522"/>
            <a:ext cx="45719" cy="6826478"/>
          </a:xfrm>
          <a:prstGeom prst="rect">
            <a:avLst/>
          </a:prstGeom>
          <a:noFill/>
        </p:spPr>
      </p:pic>
      <p:sp>
        <p:nvSpPr>
          <p:cNvPr id="11" name="Title 10"/>
          <p:cNvSpPr>
            <a:spLocks noGrp="1"/>
          </p:cNvSpPr>
          <p:nvPr>
            <p:ph type="title"/>
          </p:nvPr>
        </p:nvSpPr>
        <p:spPr>
          <a:xfrm>
            <a:off x="457200" y="274638"/>
            <a:ext cx="8229600" cy="1143000"/>
          </a:xfrm>
        </p:spPr>
        <p:txBody>
          <a:bodyPr/>
          <a:lstStyle/>
          <a:p>
            <a:r>
              <a:rPr lang="en-PH" dirty="0" smtClean="0">
                <a:solidFill>
                  <a:srgbClr val="E64CF2"/>
                </a:solidFill>
              </a:rPr>
              <a:t>EARTH SCIENCE</a:t>
            </a:r>
            <a:endParaRPr lang="en-US" dirty="0">
              <a:solidFill>
                <a:srgbClr val="E64CF2"/>
              </a:solidFill>
            </a:endParaRPr>
          </a:p>
        </p:txBody>
      </p:sp>
      <p:sp>
        <p:nvSpPr>
          <p:cNvPr id="12" name="Subtitle 11"/>
          <p:cNvSpPr>
            <a:spLocks noGrp="1"/>
          </p:cNvSpPr>
          <p:nvPr>
            <p:ph idx="1"/>
          </p:nvPr>
        </p:nvSpPr>
        <p:spPr/>
        <p:txBody>
          <a:bodyPr>
            <a:normAutofit/>
          </a:bodyPr>
          <a:lstStyle/>
          <a:p>
            <a:pPr algn="l">
              <a:buNone/>
            </a:pPr>
            <a:r>
              <a:rPr lang="en-PH" dirty="0" smtClean="0">
                <a:solidFill>
                  <a:srgbClr val="FFFF00"/>
                </a:solidFill>
              </a:rPr>
              <a:t>Verneil Bungco                                 I-Amethyst</a:t>
            </a:r>
          </a:p>
          <a:p>
            <a:pPr algn="l">
              <a:buNone/>
            </a:pPr>
            <a:r>
              <a:rPr lang="en-PH" dirty="0" smtClean="0">
                <a:solidFill>
                  <a:srgbClr val="FFFF00"/>
                </a:solidFill>
              </a:rPr>
              <a:t>Nina Batara</a:t>
            </a:r>
          </a:p>
          <a:p>
            <a:pPr algn="l">
              <a:buNone/>
            </a:pPr>
            <a:r>
              <a:rPr lang="en-PH" dirty="0" smtClean="0">
                <a:solidFill>
                  <a:srgbClr val="FFFF00"/>
                </a:solidFill>
              </a:rPr>
              <a:t>Marielle Encabo                          Ms. Charity Mulig           </a:t>
            </a:r>
          </a:p>
          <a:p>
            <a:pPr algn="ctr">
              <a:buNone/>
            </a:pPr>
            <a:r>
              <a:rPr lang="en-PH" dirty="0" smtClean="0">
                <a:solidFill>
                  <a:schemeClr val="tx2"/>
                </a:solidFill>
              </a:rPr>
              <a:t> </a:t>
            </a:r>
            <a:r>
              <a:rPr lang="en-PH" dirty="0" smtClean="0">
                <a:solidFill>
                  <a:srgbClr val="E64CF2"/>
                </a:solidFill>
              </a:rPr>
              <a:t>Proposed to:</a:t>
            </a:r>
          </a:p>
          <a:p>
            <a:pPr algn="ctr">
              <a:buNone/>
            </a:pPr>
            <a:r>
              <a:rPr lang="en-PH" dirty="0" smtClean="0">
                <a:solidFill>
                  <a:srgbClr val="E64CF2"/>
                </a:solidFill>
              </a:rPr>
              <a:t>Mr. Businessman</a:t>
            </a: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wipe(down)">
                                      <p:cBhvr>
                                        <p:cTn id="13" dur="500"/>
                                        <p:tgtEl>
                                          <p:spTgt spid="12">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12">
                                            <p:txEl>
                                              <p:pRg st="1" end="1"/>
                                            </p:txEl>
                                          </p:spTgt>
                                        </p:tgtEl>
                                        <p:attrNameLst>
                                          <p:attrName>style.visibility</p:attrName>
                                        </p:attrNameLst>
                                      </p:cBhvr>
                                      <p:to>
                                        <p:strVal val="visible"/>
                                      </p:to>
                                    </p:set>
                                    <p:animEffect transition="in" filter="wipe(down)">
                                      <p:cBhvr>
                                        <p:cTn id="18" dur="500"/>
                                        <p:tgtEl>
                                          <p:spTgt spid="12">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2">
                                            <p:txEl>
                                              <p:pRg st="2" end="2"/>
                                            </p:txEl>
                                          </p:spTgt>
                                        </p:tgtEl>
                                        <p:attrNameLst>
                                          <p:attrName>style.visibility</p:attrName>
                                        </p:attrNameLst>
                                      </p:cBhvr>
                                      <p:to>
                                        <p:strVal val="visible"/>
                                      </p:to>
                                    </p:set>
                                    <p:animEffect transition="in" filter="wipe(down)">
                                      <p:cBhvr>
                                        <p:cTn id="23" dur="500"/>
                                        <p:tgtEl>
                                          <p:spTgt spid="1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12">
                                            <p:txEl>
                                              <p:pRg st="3" end="3"/>
                                            </p:txEl>
                                          </p:spTgt>
                                        </p:tgtEl>
                                        <p:attrNameLst>
                                          <p:attrName>style.visibility</p:attrName>
                                        </p:attrNameLst>
                                      </p:cBhvr>
                                      <p:to>
                                        <p:strVal val="visible"/>
                                      </p:to>
                                    </p:set>
                                    <p:animEffect transition="in" filter="wipe(down)">
                                      <p:cBhvr>
                                        <p:cTn id="28" dur="500"/>
                                        <p:tgtEl>
                                          <p:spTgt spid="12">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12">
                                            <p:txEl>
                                              <p:pRg st="4" end="4"/>
                                            </p:txEl>
                                          </p:spTgt>
                                        </p:tgtEl>
                                        <p:attrNameLst>
                                          <p:attrName>style.visibility</p:attrName>
                                        </p:attrNameLst>
                                      </p:cBhvr>
                                      <p:to>
                                        <p:strVal val="visible"/>
                                      </p:to>
                                    </p:set>
                                    <p:animEffect transition="in" filter="wipe(down)">
                                      <p:cBhvr>
                                        <p:cTn id="33" dur="500"/>
                                        <p:tgtEl>
                                          <p:spTgt spid="1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8000" b="-1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normAutofit/>
          </a:bodyPr>
          <a:lstStyle/>
          <a:p>
            <a:r>
              <a:rPr lang="en-PH"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Cost of Mining</a:t>
            </a:r>
            <a:endParaRPr lang="en-US" sz="4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762000" y="990600"/>
            <a:ext cx="7543800" cy="4876800"/>
          </a:xfrm>
          <a:solidFill>
            <a:schemeClr val="bg2">
              <a:lumMod val="50000"/>
            </a:schemeClr>
          </a:solidFill>
        </p:spPr>
        <p:txBody>
          <a:bodyPr>
            <a:normAutofit/>
          </a:bodyPr>
          <a:lstStyle/>
          <a:p>
            <a:r>
              <a:rPr lang="en-US" dirty="0">
                <a:ln w="18415" cmpd="sng">
                  <a:solidFill>
                    <a:schemeClr val="accent6">
                      <a:lumMod val="50000"/>
                    </a:schemeClr>
                  </a:solidFill>
                  <a:prstDash val="solid"/>
                </a:ln>
                <a:solidFill>
                  <a:schemeClr val="tx1">
                    <a:lumMod val="95000"/>
                    <a:lumOff val="5000"/>
                  </a:schemeClr>
                </a:solidFill>
                <a:effectLst>
                  <a:outerShdw blurRad="63500" dir="3600000" algn="tl" rotWithShape="0">
                    <a:srgbClr val="000000">
                      <a:alpha val="70000"/>
                    </a:srgbClr>
                  </a:outerShdw>
                </a:effectLst>
                <a:latin typeface="Impact" pitchFamily="34" charset="0"/>
                <a:ea typeface="Cambria Math" pitchFamily="18" charset="0"/>
              </a:rPr>
              <a:t>The price of phosphate rock rose 700% in 14 months alone. While demand continues to increase, the cost of mining phosphate rock is increasing due to transport in addition to a decline in quality and greater expense of extraction, refinement and environmental management</a:t>
            </a:r>
            <a:r>
              <a:rPr lang="en-US" dirty="0" smtClean="0">
                <a:ln w="18415" cmpd="sng">
                  <a:solidFill>
                    <a:schemeClr val="accent6">
                      <a:lumMod val="50000"/>
                    </a:schemeClr>
                  </a:solidFill>
                  <a:prstDash val="solid"/>
                </a:ln>
                <a:solidFill>
                  <a:schemeClr val="tx1">
                    <a:lumMod val="95000"/>
                    <a:lumOff val="5000"/>
                  </a:schemeClr>
                </a:solidFill>
                <a:effectLst>
                  <a:outerShdw blurRad="63500" dir="3600000" algn="tl" rotWithShape="0">
                    <a:srgbClr val="000000">
                      <a:alpha val="70000"/>
                    </a:srgbClr>
                  </a:outerShdw>
                </a:effectLst>
                <a:latin typeface="Impact" pitchFamily="34" charset="0"/>
                <a:ea typeface="Cambria Math" pitchFamily="18" charset="0"/>
              </a:rPr>
              <a:t>.</a:t>
            </a:r>
          </a:p>
          <a:p>
            <a:r>
              <a:rPr lang="en-PH" dirty="0">
                <a:ln w="18415" cmpd="sng">
                  <a:solidFill>
                    <a:schemeClr val="accent6">
                      <a:lumMod val="50000"/>
                    </a:schemeClr>
                  </a:solidFill>
                  <a:prstDash val="solid"/>
                </a:ln>
                <a:solidFill>
                  <a:schemeClr val="tx1">
                    <a:lumMod val="95000"/>
                    <a:lumOff val="5000"/>
                  </a:schemeClr>
                </a:solidFill>
                <a:effectLst>
                  <a:outerShdw blurRad="63500" dir="3600000" algn="tl" rotWithShape="0">
                    <a:srgbClr val="000000">
                      <a:alpha val="70000"/>
                    </a:srgbClr>
                  </a:outerShdw>
                </a:effectLst>
                <a:latin typeface="Impact" pitchFamily="34" charset="0"/>
                <a:ea typeface="Cambria Math" pitchFamily="18" charset="0"/>
              </a:rPr>
              <a:t> </a:t>
            </a:r>
            <a:r>
              <a:rPr lang="en-PH" dirty="0" smtClean="0">
                <a:ln w="18415" cmpd="sng">
                  <a:solidFill>
                    <a:schemeClr val="accent6">
                      <a:lumMod val="50000"/>
                    </a:schemeClr>
                  </a:solidFill>
                  <a:prstDash val="solid"/>
                </a:ln>
                <a:solidFill>
                  <a:schemeClr val="tx1">
                    <a:lumMod val="95000"/>
                    <a:lumOff val="5000"/>
                  </a:schemeClr>
                </a:solidFill>
                <a:effectLst>
                  <a:outerShdw blurRad="63500" dir="3600000" algn="tl" rotWithShape="0">
                    <a:srgbClr val="000000">
                      <a:alpha val="70000"/>
                    </a:srgbClr>
                  </a:outerShdw>
                </a:effectLst>
                <a:latin typeface="Impact" pitchFamily="34" charset="0"/>
                <a:ea typeface="Cambria Math" pitchFamily="18" charset="0"/>
              </a:rPr>
              <a:t>             Mine Life and Market Value</a:t>
            </a:r>
          </a:p>
          <a:p>
            <a:r>
              <a:rPr lang="en-PH" dirty="0" smtClean="0">
                <a:ln w="18415" cmpd="sng">
                  <a:solidFill>
                    <a:schemeClr val="accent6">
                      <a:lumMod val="50000"/>
                    </a:schemeClr>
                  </a:solidFill>
                  <a:prstDash val="solid"/>
                </a:ln>
                <a:solidFill>
                  <a:schemeClr val="tx1">
                    <a:lumMod val="95000"/>
                    <a:lumOff val="5000"/>
                  </a:schemeClr>
                </a:solidFill>
                <a:effectLst>
                  <a:outerShdw blurRad="63500" dir="3600000" algn="tl" rotWithShape="0">
                    <a:srgbClr val="000000">
                      <a:alpha val="70000"/>
                    </a:srgbClr>
                  </a:outerShdw>
                </a:effectLst>
                <a:latin typeface="Impact" pitchFamily="34" charset="0"/>
                <a:ea typeface="Cambria Math" pitchFamily="18" charset="0"/>
              </a:rPr>
              <a:t>It is said that it will live up to 30 years.</a:t>
            </a:r>
            <a:endParaRPr lang="en-US" dirty="0">
              <a:ln w="18415" cmpd="sng">
                <a:solidFill>
                  <a:schemeClr val="accent6">
                    <a:lumMod val="50000"/>
                  </a:schemeClr>
                </a:solidFill>
                <a:prstDash val="solid"/>
              </a:ln>
              <a:solidFill>
                <a:schemeClr val="tx1">
                  <a:lumMod val="95000"/>
                  <a:lumOff val="5000"/>
                </a:schemeClr>
              </a:solidFill>
              <a:effectLst>
                <a:outerShdw blurRad="63500" dir="3600000" algn="tl" rotWithShape="0">
                  <a:srgbClr val="000000">
                    <a:alpha val="70000"/>
                  </a:srgbClr>
                </a:outerShdw>
              </a:effectLst>
              <a:latin typeface="Impact" pitchFamily="34" charset="0"/>
              <a:ea typeface="Cambria Math" pitchFamily="18" charset="0"/>
            </a:endParaRPr>
          </a:p>
        </p:txBody>
      </p:sp>
    </p:spTree>
  </p:cSld>
  <p:clrMapOvr>
    <a:masterClrMapping/>
  </p:clrMapOvr>
  <p:transition advTm="10782">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r>
              <a:rPr lang="en-PH"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Health Effects</a:t>
            </a:r>
            <a:endParaRPr lang="en-U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a:xfrm>
            <a:off x="304800" y="2514600"/>
            <a:ext cx="8839200" cy="5486400"/>
          </a:xfrm>
        </p:spPr>
        <p:txBody>
          <a:bodyPr/>
          <a:lstStyle/>
          <a:p>
            <a:r>
              <a:rPr lang="en-US" b="1" dirty="0">
                <a:ln w="12700">
                  <a:solidFill>
                    <a:schemeClr val="tx2">
                      <a:satMod val="155000"/>
                    </a:schemeClr>
                  </a:solidFill>
                  <a:prstDash val="solid"/>
                </a:ln>
                <a:solidFill>
                  <a:schemeClr val="accent6">
                    <a:lumMod val="40000"/>
                    <a:lumOff val="60000"/>
                  </a:schemeClr>
                </a:solidFill>
                <a:effectLst>
                  <a:outerShdw blurRad="41275" dist="20320" dir="1800000" algn="tl" rotWithShape="0">
                    <a:srgbClr val="000000">
                      <a:alpha val="40000"/>
                    </a:srgbClr>
                  </a:outerShdw>
                </a:effectLst>
              </a:rPr>
              <a:t>Phosphate itself does not have notable adverse health effects. However, phosphate levels greater than 1.0 may interfere with coagulation in water treatment plants. As a result, organic particles that harbor microorganisms may not be completely removed before distribution.</a:t>
            </a:r>
          </a:p>
        </p:txBody>
      </p:sp>
    </p:spTree>
  </p:cSld>
  <p:clrMapOvr>
    <a:masterClrMapping/>
  </p:clrMapOvr>
  <p:transition advTm="1061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nvironment_volunteering_640.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PH" dirty="0" smtClean="0">
                <a:solidFill>
                  <a:srgbClr val="FFFF00"/>
                </a:solidFill>
              </a:rPr>
              <a:t>Environmental Effects</a:t>
            </a:r>
            <a:endParaRPr lang="en-US" dirty="0">
              <a:solidFill>
                <a:srgbClr val="FFFF00"/>
              </a:solidFill>
            </a:endParaRPr>
          </a:p>
        </p:txBody>
      </p:sp>
      <p:sp>
        <p:nvSpPr>
          <p:cNvPr id="3" name="Content Placeholder 2"/>
          <p:cNvSpPr>
            <a:spLocks noGrp="1"/>
          </p:cNvSpPr>
          <p:nvPr>
            <p:ph idx="1"/>
          </p:nvPr>
        </p:nvSpPr>
        <p:spPr/>
        <p:txBody>
          <a:bodyPr>
            <a:normAutofit fontScale="92500" lnSpcReduction="10000"/>
          </a:bodyPr>
          <a:lstStyle/>
          <a:p>
            <a:pPr algn="just"/>
            <a:r>
              <a:rPr lang="en-US" dirty="0" smtClean="0"/>
              <a:t/>
            </a:r>
            <a:br>
              <a:rPr lang="en-US" dirty="0" smtClean="0"/>
            </a:br>
            <a:r>
              <a:rPr lang="en-US" dirty="0" smtClean="0">
                <a:solidFill>
                  <a:srgbClr val="FFFF00"/>
                </a:solidFill>
              </a:rPr>
              <a:t>Phosphates have many effects upon organisms. The effects are mainly consequences of emissions of large quantities of phosphate into the environment due to mining and cultivating. During water purification phosphates are often not removed properly, so that they can spread over large distances when found in surface waters.</a:t>
            </a:r>
            <a:br>
              <a:rPr lang="en-US" dirty="0" smtClean="0">
                <a:solidFill>
                  <a:srgbClr val="FFFF00"/>
                </a:solidFill>
              </a:rPr>
            </a:br>
            <a:endParaRPr lang="en-US" dirty="0">
              <a:solidFill>
                <a:srgbClr val="FFFF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s (4).jpg"/>
          <p:cNvPicPr>
            <a:picLocks noChangeAspect="1"/>
          </p:cNvPicPr>
          <p:nvPr/>
        </p:nvPicPr>
        <p:blipFill>
          <a:blip r:embed="rId2"/>
          <a:stretch>
            <a:fillRect/>
          </a:stretch>
        </p:blipFill>
        <p:spPr>
          <a:xfrm>
            <a:off x="0" y="0"/>
            <a:ext cx="9144000" cy="6857999"/>
          </a:xfrm>
          <a:prstGeom prst="rect">
            <a:avLst/>
          </a:prstGeom>
        </p:spPr>
      </p:pic>
      <p:sp>
        <p:nvSpPr>
          <p:cNvPr id="2" name="Title 1"/>
          <p:cNvSpPr>
            <a:spLocks noGrp="1"/>
          </p:cNvSpPr>
          <p:nvPr>
            <p:ph type="title"/>
          </p:nvPr>
        </p:nvSpPr>
        <p:spPr/>
        <p:txBody>
          <a:bodyPr/>
          <a:lstStyle/>
          <a:p>
            <a:r>
              <a:rPr lang="en-PH" dirty="0" smtClean="0">
                <a:solidFill>
                  <a:schemeClr val="accent6">
                    <a:lumMod val="75000"/>
                  </a:schemeClr>
                </a:solidFill>
              </a:rPr>
              <a:t>Company C- Coal</a:t>
            </a:r>
            <a:endParaRPr lang="en-US" dirty="0">
              <a:solidFill>
                <a:schemeClr val="accent6">
                  <a:lumMod val="75000"/>
                </a:schemeClr>
              </a:solidFill>
            </a:endParaRPr>
          </a:p>
        </p:txBody>
      </p:sp>
      <p:sp>
        <p:nvSpPr>
          <p:cNvPr id="3" name="Content Placeholder 2"/>
          <p:cNvSpPr>
            <a:spLocks noGrp="1"/>
          </p:cNvSpPr>
          <p:nvPr>
            <p:ph idx="1"/>
          </p:nvPr>
        </p:nvSpPr>
        <p:spPr/>
        <p:txBody>
          <a:bodyPr/>
          <a:lstStyle/>
          <a:p>
            <a:pPr algn="just">
              <a:buNone/>
            </a:pPr>
            <a:r>
              <a:rPr lang="en-US" dirty="0" smtClean="0"/>
              <a:t/>
            </a:r>
            <a:br>
              <a:rPr lang="en-US" dirty="0" smtClean="0"/>
            </a:br>
            <a:r>
              <a:rPr lang="en-US" dirty="0" smtClean="0">
                <a:solidFill>
                  <a:srgbClr val="00B050"/>
                </a:solidFill>
              </a:rPr>
              <a:t>Coal is defined as a sedimentary rock composed predominantly of solid organic materials with a greater or lesser proportion of mineral matter. It is derived from the accumulation of plant remains in sedimentary basins, and is altered to solid rock by heat and pressure applied during the basin’s development.</a:t>
            </a:r>
            <a:endParaRPr lang="en-US" dirty="0">
              <a:solidFill>
                <a:srgbClr val="00B05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ost-cutting-initiatives (1).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PH" dirty="0" smtClean="0">
                <a:solidFill>
                  <a:srgbClr val="FFFF00"/>
                </a:solidFill>
              </a:rPr>
              <a:t>Cost of Mining</a:t>
            </a:r>
            <a:endParaRPr lang="en-US" dirty="0">
              <a:solidFill>
                <a:srgbClr val="FFFF00"/>
              </a:solidFill>
            </a:endParaRPr>
          </a:p>
        </p:txBody>
      </p:sp>
      <p:sp>
        <p:nvSpPr>
          <p:cNvPr id="3" name="Content Placeholder 2"/>
          <p:cNvSpPr>
            <a:spLocks noGrp="1"/>
          </p:cNvSpPr>
          <p:nvPr>
            <p:ph idx="1"/>
          </p:nvPr>
        </p:nvSpPr>
        <p:spPr/>
        <p:txBody>
          <a:bodyPr/>
          <a:lstStyle/>
          <a:p>
            <a:r>
              <a:rPr lang="en-US" dirty="0" smtClean="0">
                <a:solidFill>
                  <a:srgbClr val="FF0000"/>
                </a:solidFill>
              </a:rPr>
              <a:t>Coal production is the amount of coal that is mined and sent to market. In 2008, the amount of coal produced at U.S. coal mines was 1,171.8 million short tons. Coal is mined in 26 States. Wyoming mines the most coal, followed by West Virginia, Kentucky, Pennsylvania, and Texas.</a:t>
            </a:r>
            <a:endParaRPr lang="en-US"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s (5).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PH" dirty="0" smtClean="0">
                <a:solidFill>
                  <a:schemeClr val="tx2">
                    <a:lumMod val="60000"/>
                    <a:lumOff val="40000"/>
                  </a:schemeClr>
                </a:solidFill>
              </a:rPr>
              <a:t>Health Effects</a:t>
            </a:r>
            <a:endParaRPr lang="en-US" dirty="0">
              <a:solidFill>
                <a:schemeClr val="tx2">
                  <a:lumMod val="60000"/>
                  <a:lumOff val="40000"/>
                </a:schemeClr>
              </a:solidFill>
            </a:endParaRPr>
          </a:p>
        </p:txBody>
      </p:sp>
      <p:sp>
        <p:nvSpPr>
          <p:cNvPr id="3" name="Content Placeholder 2"/>
          <p:cNvSpPr>
            <a:spLocks noGrp="1"/>
          </p:cNvSpPr>
          <p:nvPr>
            <p:ph idx="1"/>
          </p:nvPr>
        </p:nvSpPr>
        <p:spPr/>
        <p:txBody>
          <a:bodyPr/>
          <a:lstStyle/>
          <a:p>
            <a:r>
              <a:rPr lang="en-US" dirty="0" smtClean="0">
                <a:solidFill>
                  <a:srgbClr val="92D050"/>
                </a:solidFill>
              </a:rPr>
              <a:t>Coal mining causes a number of harmful effects. When coal surfaces are exposed, </a:t>
            </a:r>
            <a:r>
              <a:rPr lang="en-US" dirty="0" smtClean="0">
                <a:solidFill>
                  <a:srgbClr val="92D050"/>
                </a:solidFill>
              </a:rPr>
              <a:t>pyrite (</a:t>
            </a:r>
            <a:r>
              <a:rPr lang="en-US" dirty="0" smtClean="0">
                <a:solidFill>
                  <a:srgbClr val="92D050"/>
                </a:solidFill>
              </a:rPr>
              <a:t>iron sulfide), also known as "fool's gold", comes in contact with water and air and forms sulfuric acid.</a:t>
            </a:r>
            <a:endParaRPr lang="en-US" dirty="0">
              <a:solidFill>
                <a:srgbClr val="92D05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s (6).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PH" dirty="0" smtClean="0">
                <a:solidFill>
                  <a:srgbClr val="FFFF00"/>
                </a:solidFill>
              </a:rPr>
              <a:t>Environmental Effects</a:t>
            </a:r>
            <a:endParaRPr lang="en-US" dirty="0">
              <a:solidFill>
                <a:srgbClr val="FFFF00"/>
              </a:solidFill>
            </a:endParaRPr>
          </a:p>
        </p:txBody>
      </p:sp>
      <p:sp>
        <p:nvSpPr>
          <p:cNvPr id="3" name="Content Placeholder 2"/>
          <p:cNvSpPr>
            <a:spLocks noGrp="1"/>
          </p:cNvSpPr>
          <p:nvPr>
            <p:ph idx="1"/>
          </p:nvPr>
        </p:nvSpPr>
        <p:spPr/>
        <p:txBody>
          <a:bodyPr/>
          <a:lstStyle/>
          <a:p>
            <a:r>
              <a:rPr lang="en-US" dirty="0" smtClean="0">
                <a:solidFill>
                  <a:srgbClr val="FFFF00"/>
                </a:solidFill>
              </a:rPr>
              <a:t>Worldwide, coal is a sought-after energy source. It has the largest reserve and is often the cheapest of the fuel options. Now that clean coal technologies are available, the demand for coal has remained steady despite the current stringent standard on environmental concerns</a:t>
            </a:r>
            <a:endParaRPr lang="en-US" dirty="0">
              <a:solidFill>
                <a:srgbClr val="FFFF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ages (7).jpg"/>
          <p:cNvPicPr>
            <a:picLocks noChangeAspect="1"/>
          </p:cNvPicPr>
          <p:nvPr/>
        </p:nvPicPr>
        <p:blipFill>
          <a:blip r:embed="rId2"/>
          <a:stretch>
            <a:fillRect/>
          </a:stretch>
        </p:blipFill>
        <p:spPr>
          <a:xfrm>
            <a:off x="1" y="0"/>
            <a:ext cx="9144000" cy="6858000"/>
          </a:xfrm>
          <a:prstGeom prst="rect">
            <a:avLst/>
          </a:prstGeom>
        </p:spPr>
      </p:pic>
      <p:sp>
        <p:nvSpPr>
          <p:cNvPr id="2" name="Title 1"/>
          <p:cNvSpPr>
            <a:spLocks noGrp="1"/>
          </p:cNvSpPr>
          <p:nvPr>
            <p:ph type="title"/>
          </p:nvPr>
        </p:nvSpPr>
        <p:spPr/>
        <p:txBody>
          <a:bodyPr/>
          <a:lstStyle/>
          <a:p>
            <a:r>
              <a:rPr lang="en-PH" dirty="0" smtClean="0">
                <a:solidFill>
                  <a:srgbClr val="E64CF2"/>
                </a:solidFill>
              </a:rPr>
              <a:t>Our Choice</a:t>
            </a:r>
            <a:endParaRPr lang="en-US" dirty="0">
              <a:solidFill>
                <a:srgbClr val="E64CF2"/>
              </a:solidFill>
            </a:endParaRPr>
          </a:p>
        </p:txBody>
      </p:sp>
      <p:sp>
        <p:nvSpPr>
          <p:cNvPr id="5" name="Content Placeholder 4"/>
          <p:cNvSpPr>
            <a:spLocks noGrp="1"/>
          </p:cNvSpPr>
          <p:nvPr>
            <p:ph idx="1"/>
          </p:nvPr>
        </p:nvSpPr>
        <p:spPr/>
        <p:txBody>
          <a:bodyPr/>
          <a:lstStyle/>
          <a:p>
            <a:r>
              <a:rPr lang="en-PH" dirty="0" smtClean="0">
                <a:solidFill>
                  <a:srgbClr val="00B0F0"/>
                </a:solidFill>
              </a:rPr>
              <a:t>COAL MINING is our best choice for it has the highest sale price among the three types of mining.Even though it has massive effect in both health and environment.</a:t>
            </a:r>
            <a:endParaRPr lang="en-US" dirty="0">
              <a:solidFill>
                <a:srgbClr val="00B0F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dirty="0" smtClean="0"/>
              <a:t>SOURCES OF INFORMATION</a:t>
            </a:r>
            <a:endParaRPr lang="en-US" dirty="0"/>
          </a:p>
        </p:txBody>
      </p:sp>
      <p:sp>
        <p:nvSpPr>
          <p:cNvPr id="3" name="Content Placeholder 2"/>
          <p:cNvSpPr>
            <a:spLocks noGrp="1"/>
          </p:cNvSpPr>
          <p:nvPr>
            <p:ph idx="1"/>
          </p:nvPr>
        </p:nvSpPr>
        <p:spPr/>
        <p:txBody>
          <a:bodyPr>
            <a:normAutofit fontScale="77500" lnSpcReduction="20000"/>
          </a:bodyPr>
          <a:lstStyle/>
          <a:p>
            <a:pPr marL="177800" indent="-177800">
              <a:buFont typeface="Wingdings" pitchFamily="2" charset="2"/>
              <a:buChar char="§"/>
            </a:pPr>
            <a:r>
              <a:rPr lang="en-US" dirty="0" smtClean="0">
                <a:hlinkClick r:id="rId2"/>
              </a:rPr>
              <a:t>http://</a:t>
            </a:r>
            <a:r>
              <a:rPr lang="en-US" dirty="0" smtClean="0">
                <a:hlinkClick r:id="rId2"/>
              </a:rPr>
              <a:t>www</a:t>
            </a:r>
            <a:r>
              <a:rPr lang="en-US" dirty="0" smtClean="0">
                <a:solidFill>
                  <a:srgbClr val="0033CC"/>
                </a:solidFill>
              </a:rPr>
              <a:t>http://www.ucsusa.org/clean_energy/technology_and_impacts/impacts/the-costs-of-coal.html</a:t>
            </a:r>
          </a:p>
          <a:p>
            <a:pPr marL="177800" indent="-177800">
              <a:buFont typeface="Wingdings" pitchFamily="2" charset="2"/>
              <a:buChar char="§"/>
            </a:pPr>
            <a:r>
              <a:rPr lang="en-US" dirty="0" smtClean="0">
                <a:solidFill>
                  <a:srgbClr val="0033CC"/>
                </a:solidFill>
              </a:rPr>
              <a:t>http://en.wikipedia.org/wiki/Coal#Production_trends</a:t>
            </a:r>
          </a:p>
          <a:p>
            <a:pPr marL="177800" indent="-177800">
              <a:buFont typeface="Wingdings" pitchFamily="2" charset="2"/>
              <a:buChar char="§"/>
            </a:pPr>
            <a:r>
              <a:rPr lang="en-US" dirty="0" smtClean="0">
                <a:solidFill>
                  <a:srgbClr val="0033CC"/>
                </a:solidFill>
                <a:hlinkClick r:id="rId3"/>
              </a:rPr>
              <a:t>http://www.water-research.net/phosphate.htm</a:t>
            </a:r>
            <a:endParaRPr lang="en-US" dirty="0" smtClean="0">
              <a:solidFill>
                <a:srgbClr val="0033CC"/>
              </a:solidFill>
            </a:endParaRPr>
          </a:p>
          <a:p>
            <a:pPr algn="just">
              <a:lnSpc>
                <a:spcPct val="80000"/>
              </a:lnSpc>
              <a:buFont typeface="Wingdings" pitchFamily="2" charset="2"/>
              <a:buChar char="§"/>
            </a:pPr>
            <a:r>
              <a:rPr lang="en-US" u="sng" dirty="0" smtClean="0">
                <a:solidFill>
                  <a:srgbClr val="0033CC"/>
                </a:solidFill>
                <a:hlinkClick r:id="rId4"/>
              </a:rPr>
              <a:t>http://en.wikipedia.org/wiki/Coal_mining</a:t>
            </a:r>
            <a:endParaRPr lang="en-US" u="sng" dirty="0" smtClean="0">
              <a:solidFill>
                <a:srgbClr val="0033CC"/>
              </a:solidFill>
            </a:endParaRPr>
          </a:p>
          <a:p>
            <a:pPr algn="just">
              <a:lnSpc>
                <a:spcPct val="80000"/>
              </a:lnSpc>
              <a:buFont typeface="Wingdings" pitchFamily="2" charset="2"/>
              <a:buChar char="§"/>
            </a:pPr>
            <a:r>
              <a:rPr lang="en-US" u="sng" dirty="0" smtClean="0">
                <a:solidFill>
                  <a:srgbClr val="0033CC"/>
                </a:solidFill>
                <a:hlinkClick r:id="rId5"/>
              </a:rPr>
              <a:t>http://www.eia.doe.gov/cneaf/coal/page/acr/table31.html</a:t>
            </a:r>
            <a:endParaRPr lang="en-US" u="sng" dirty="0" smtClean="0">
              <a:solidFill>
                <a:srgbClr val="0033CC"/>
              </a:solidFill>
            </a:endParaRPr>
          </a:p>
          <a:p>
            <a:pPr algn="just">
              <a:lnSpc>
                <a:spcPct val="80000"/>
              </a:lnSpc>
              <a:buFont typeface="Wingdings" pitchFamily="2" charset="2"/>
              <a:buChar char="§"/>
            </a:pPr>
            <a:r>
              <a:rPr lang="en-US" u="sng" dirty="0" smtClean="0">
                <a:solidFill>
                  <a:srgbClr val="0033CC"/>
                </a:solidFill>
                <a:hlinkClick r:id="rId6"/>
              </a:rPr>
              <a:t>http://www.infomine.com/commodities/manganese.asp</a:t>
            </a:r>
            <a:endParaRPr lang="en-US" u="sng" dirty="0" smtClean="0">
              <a:solidFill>
                <a:srgbClr val="0033CC"/>
              </a:solidFill>
            </a:endParaRPr>
          </a:p>
          <a:p>
            <a:pPr algn="just">
              <a:lnSpc>
                <a:spcPct val="80000"/>
              </a:lnSpc>
              <a:buFont typeface="Wingdings" pitchFamily="2" charset="2"/>
              <a:buChar char="§"/>
            </a:pPr>
            <a:r>
              <a:rPr lang="en-US" u="sng" dirty="0" smtClean="0">
                <a:solidFill>
                  <a:srgbClr val="0033CC"/>
                </a:solidFill>
                <a:hlinkClick r:id="rId7"/>
              </a:rPr>
              <a:t>http://www.mbendi.com/indy/ming/mang/p0005.htm</a:t>
            </a:r>
            <a:endParaRPr lang="en-US" u="sng" dirty="0" smtClean="0">
              <a:solidFill>
                <a:srgbClr val="0033CC"/>
              </a:solidFill>
            </a:endParaRPr>
          </a:p>
          <a:p>
            <a:pPr algn="just">
              <a:buFont typeface="Wingdings" pitchFamily="2" charset="2"/>
              <a:buChar char="§"/>
            </a:pPr>
            <a:r>
              <a:rPr lang="en-US" u="sng" dirty="0" smtClean="0">
                <a:solidFill>
                  <a:srgbClr val="0033CC"/>
                </a:solidFill>
                <a:hlinkClick r:id="rId8"/>
              </a:rPr>
              <a:t>http://www.mbendi.com/indy/ming/mang/au/au/p0005.htm</a:t>
            </a:r>
            <a:endParaRPr lang="en-US" u="sng" dirty="0" smtClean="0">
              <a:solidFill>
                <a:srgbClr val="0033CC"/>
              </a:solidFill>
            </a:endParaRPr>
          </a:p>
          <a:p>
            <a:pPr algn="just">
              <a:buFont typeface="Wingdings" pitchFamily="2" charset="2"/>
              <a:buChar char="§"/>
            </a:pPr>
            <a:r>
              <a:rPr lang="en-US" u="sng" dirty="0" smtClean="0">
                <a:solidFill>
                  <a:srgbClr val="0033CC"/>
                </a:solidFill>
                <a:hlinkClick r:id="rId9"/>
              </a:rPr>
              <a:t>http://en.wikipedia.org/wiki/Coal</a:t>
            </a:r>
            <a:endParaRPr lang="en-US" u="sng" dirty="0" smtClean="0">
              <a:solidFill>
                <a:srgbClr val="0033CC"/>
              </a:solidFill>
            </a:endParaRPr>
          </a:p>
          <a:p>
            <a:pPr algn="just">
              <a:buFont typeface="Wingdings" pitchFamily="2" charset="2"/>
              <a:buChar char="§"/>
            </a:pPr>
            <a:r>
              <a:rPr lang="en-US" u="sng" dirty="0" smtClean="0">
                <a:solidFill>
                  <a:srgbClr val="0033CC"/>
                </a:solidFill>
                <a:hlinkClick r:id="rId10"/>
              </a:rPr>
              <a:t>www.lenntech.com/periodic/elements/mn.htm</a:t>
            </a:r>
            <a:endParaRPr lang="en-US" u="sng" dirty="0" smtClean="0">
              <a:solidFill>
                <a:srgbClr val="0033CC"/>
              </a:solidFill>
            </a:endParaRPr>
          </a:p>
          <a:p>
            <a:pPr algn="just">
              <a:buFont typeface="Wingdings" pitchFamily="2" charset="2"/>
              <a:buChar char="§"/>
            </a:pPr>
            <a:r>
              <a:rPr lang="en-US" u="sng" dirty="0" smtClean="0">
                <a:solidFill>
                  <a:srgbClr val="0033CC"/>
                </a:solidFill>
                <a:hlinkClick r:id="rId11"/>
              </a:rPr>
              <a:t>www.kids.mongabay.com/lesson-p</a:t>
            </a:r>
            <a:r>
              <a:rPr lang="en-US" dirty="0" smtClean="0">
                <a:hlinkClick r:id="rId2"/>
              </a:rPr>
              <a:t>.google.com.ph</a:t>
            </a:r>
            <a:r>
              <a:rPr lang="en-US" dirty="0" smtClean="0">
                <a:hlinkClick r:id="rId2"/>
              </a:rPr>
              <a:t>/</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dirty="0" smtClean="0"/>
              <a:t>THANK YOU FOR WATCHING</a:t>
            </a:r>
            <a:endParaRPr lang="en-US" dirty="0"/>
          </a:p>
        </p:txBody>
      </p:sp>
      <p:sp>
        <p:nvSpPr>
          <p:cNvPr id="3" name="Content Placeholder 2"/>
          <p:cNvSpPr>
            <a:spLocks noGrp="1"/>
          </p:cNvSpPr>
          <p:nvPr>
            <p:ph idx="1"/>
          </p:nvPr>
        </p:nvSpPr>
        <p:spPr/>
        <p:txBody>
          <a:bodyPr/>
          <a:lstStyle/>
          <a:p>
            <a:pPr algn="ctr"/>
            <a:r>
              <a:rPr lang="en-PH" dirty="0" smtClean="0"/>
              <a:t>BYE</a:t>
            </a:r>
          </a:p>
          <a:p>
            <a:pPr algn="ctr"/>
            <a:r>
              <a:rPr lang="en-PH" dirty="0" smtClean="0"/>
              <a:t>HAVE A NICE DAY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Blue-Planet-Earth.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pPr algn="l"/>
            <a:r>
              <a:rPr lang="en-PH" dirty="0" smtClean="0">
                <a:solidFill>
                  <a:schemeClr val="tx2">
                    <a:lumMod val="60000"/>
                    <a:lumOff val="40000"/>
                  </a:schemeClr>
                </a:solidFill>
              </a:rPr>
              <a:t>TASK</a:t>
            </a:r>
            <a:endParaRPr lang="en-US" dirty="0">
              <a:solidFill>
                <a:schemeClr val="tx2">
                  <a:lumMod val="60000"/>
                  <a:lumOff val="40000"/>
                </a:schemeClr>
              </a:solidFill>
            </a:endParaRPr>
          </a:p>
        </p:txBody>
      </p:sp>
      <p:sp>
        <p:nvSpPr>
          <p:cNvPr id="8" name="Content Placeholder 7"/>
          <p:cNvSpPr>
            <a:spLocks noGrp="1"/>
          </p:cNvSpPr>
          <p:nvPr>
            <p:ph idx="1"/>
          </p:nvPr>
        </p:nvSpPr>
        <p:spPr/>
        <p:txBody>
          <a:bodyPr/>
          <a:lstStyle/>
          <a:p>
            <a:r>
              <a:rPr lang="en-PH" dirty="0" smtClean="0">
                <a:solidFill>
                  <a:schemeClr val="tx2">
                    <a:lumMod val="60000"/>
                    <a:lumOff val="40000"/>
                  </a:schemeClr>
                </a:solidFill>
              </a:rPr>
              <a:t>GEOLOGIST</a:t>
            </a:r>
            <a:r>
              <a:rPr lang="en-PH" dirty="0" smtClean="0"/>
              <a:t>      </a:t>
            </a:r>
            <a:r>
              <a:rPr lang="en-PH" dirty="0" smtClean="0">
                <a:solidFill>
                  <a:schemeClr val="tx2">
                    <a:lumMod val="60000"/>
                    <a:lumOff val="40000"/>
                  </a:schemeClr>
                </a:solidFill>
              </a:rPr>
              <a:t>-Verneil Icon Bungco</a:t>
            </a:r>
          </a:p>
          <a:p>
            <a:r>
              <a:rPr lang="en-PH" dirty="0" smtClean="0">
                <a:solidFill>
                  <a:schemeClr val="tx2">
                    <a:lumMod val="60000"/>
                    <a:lumOff val="40000"/>
                  </a:schemeClr>
                </a:solidFill>
              </a:rPr>
              <a:t>ECONOMIST    - Nina Fleur Batara</a:t>
            </a:r>
          </a:p>
          <a:p>
            <a:r>
              <a:rPr lang="en-PH" dirty="0" smtClean="0">
                <a:solidFill>
                  <a:schemeClr val="tx2">
                    <a:lumMod val="60000"/>
                    <a:lumOff val="40000"/>
                  </a:schemeClr>
                </a:solidFill>
              </a:rPr>
              <a:t>INDUSTRIALIST- Marielle Encabo</a:t>
            </a:r>
            <a:endParaRPr lang="en-US" dirty="0">
              <a:solidFill>
                <a:schemeClr val="tx2">
                  <a:lumMod val="60000"/>
                  <a:lumOff val="4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s.jpg"/>
          <p:cNvPicPr>
            <a:picLocks noChangeAspect="1"/>
          </p:cNvPicPr>
          <p:nvPr/>
        </p:nvPicPr>
        <p:blipFill>
          <a:blip r:embed="rId2"/>
          <a:stretch>
            <a:fillRect/>
          </a:stretch>
        </p:blipFill>
        <p:spPr>
          <a:xfrm>
            <a:off x="-1" y="0"/>
            <a:ext cx="9144001" cy="6858000"/>
          </a:xfrm>
          <a:prstGeom prst="rect">
            <a:avLst/>
          </a:prstGeom>
        </p:spPr>
      </p:pic>
      <p:sp>
        <p:nvSpPr>
          <p:cNvPr id="2" name="Title 1"/>
          <p:cNvSpPr>
            <a:spLocks noGrp="1"/>
          </p:cNvSpPr>
          <p:nvPr>
            <p:ph type="title"/>
          </p:nvPr>
        </p:nvSpPr>
        <p:spPr/>
        <p:txBody>
          <a:bodyPr/>
          <a:lstStyle/>
          <a:p>
            <a:pPr algn="l"/>
            <a:r>
              <a:rPr lang="en-PH" dirty="0" smtClean="0">
                <a:solidFill>
                  <a:schemeClr val="tx2">
                    <a:lumMod val="60000"/>
                    <a:lumOff val="40000"/>
                  </a:schemeClr>
                </a:solidFill>
              </a:rPr>
              <a:t>S</a:t>
            </a:r>
            <a:r>
              <a:rPr lang="en-PH" dirty="0" smtClean="0">
                <a:solidFill>
                  <a:schemeClr val="tx2">
                    <a:lumMod val="60000"/>
                    <a:lumOff val="40000"/>
                  </a:schemeClr>
                </a:solidFill>
              </a:rPr>
              <a:t>ITUATION</a:t>
            </a:r>
            <a:endParaRPr lang="en-US" dirty="0">
              <a:solidFill>
                <a:schemeClr val="tx2">
                  <a:lumMod val="60000"/>
                  <a:lumOff val="40000"/>
                </a:schemeClr>
              </a:solidFill>
            </a:endParaRPr>
          </a:p>
        </p:txBody>
      </p:sp>
      <p:sp>
        <p:nvSpPr>
          <p:cNvPr id="3" name="Content Placeholder 2"/>
          <p:cNvSpPr>
            <a:spLocks noGrp="1"/>
          </p:cNvSpPr>
          <p:nvPr>
            <p:ph idx="1"/>
          </p:nvPr>
        </p:nvSpPr>
        <p:spPr/>
        <p:txBody>
          <a:bodyPr>
            <a:normAutofit fontScale="92500" lnSpcReduction="20000"/>
          </a:bodyPr>
          <a:lstStyle/>
          <a:p>
            <a:pPr algn="just"/>
            <a:r>
              <a:rPr lang="en-PH" dirty="0" smtClean="0"/>
              <a:t>               </a:t>
            </a:r>
            <a:r>
              <a:rPr lang="en-PH" dirty="0" smtClean="0">
                <a:solidFill>
                  <a:schemeClr val="accent6">
                    <a:lumMod val="75000"/>
                  </a:schemeClr>
                </a:solidFill>
              </a:rPr>
              <a:t>A businessman would like to increase his earnings through mining.  Learning about his interest in the field, three companies immediately came up with project proposals for three different minerel reserves. Company A proposed for manganese, Company B recommended phospates, Company C envisioned a coal mining industry. However, the businessman, seeing the project to involve huge amount of money, thought of hiring your expertise as a team MINERAL EXPERTS to help him decide where to invest.   </a:t>
            </a:r>
            <a:endParaRPr lang="en-US" dirty="0">
              <a:solidFill>
                <a:schemeClr val="accent6">
                  <a:lumMod val="75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trip_coal_mining.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rmAutofit fontScale="90000"/>
          </a:bodyPr>
          <a:lstStyle/>
          <a:p>
            <a:pPr algn="l"/>
            <a:r>
              <a:rPr lang="en-PH" dirty="0" smtClean="0">
                <a:solidFill>
                  <a:srgbClr val="00B0F0"/>
                </a:solidFill>
              </a:rPr>
              <a:t>PROPOSALS :Data on Mineral Reserves</a:t>
            </a:r>
            <a:endParaRPr lang="en-US" dirty="0">
              <a:solidFill>
                <a:srgbClr val="00B0F0"/>
              </a:solidFill>
            </a:endParaRPr>
          </a:p>
        </p:txBody>
      </p:sp>
      <p:sp>
        <p:nvSpPr>
          <p:cNvPr id="3" name="Content Placeholder 2"/>
          <p:cNvSpPr>
            <a:spLocks noGrp="1"/>
          </p:cNvSpPr>
          <p:nvPr>
            <p:ph idx="1"/>
          </p:nvPr>
        </p:nvSpPr>
        <p:spPr/>
        <p:txBody>
          <a:bodyPr/>
          <a:lstStyle/>
          <a:p>
            <a:pPr algn="ctr"/>
            <a:r>
              <a:rPr lang="en-PH" dirty="0" smtClean="0">
                <a:solidFill>
                  <a:srgbClr val="E64CF2"/>
                </a:solidFill>
              </a:rPr>
              <a:t>Company A – Manganese Mining</a:t>
            </a:r>
          </a:p>
          <a:p>
            <a:pPr algn="ctr"/>
            <a:r>
              <a:rPr lang="en-PH" dirty="0" smtClean="0">
                <a:solidFill>
                  <a:srgbClr val="E64CF2"/>
                </a:solidFill>
              </a:rPr>
              <a:t>Company B – Phospate Mining</a:t>
            </a:r>
          </a:p>
          <a:p>
            <a:pPr algn="ctr"/>
            <a:r>
              <a:rPr lang="en-PH" dirty="0" smtClean="0">
                <a:solidFill>
                  <a:srgbClr val="E64CF2"/>
                </a:solidFill>
              </a:rPr>
              <a:t>Company C – Coal Mining</a:t>
            </a:r>
            <a:endParaRPr lang="en-US" dirty="0">
              <a:solidFill>
                <a:srgbClr val="E64CF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s (1).jpg"/>
          <p:cNvPicPr>
            <a:picLocks noChangeAspect="1"/>
          </p:cNvPicPr>
          <p:nvPr/>
        </p:nvPicPr>
        <p:blipFill>
          <a:blip r:embed="rId2"/>
          <a:stretch>
            <a:fillRect/>
          </a:stretch>
        </p:blipFill>
        <p:spPr>
          <a:xfrm>
            <a:off x="0" y="0"/>
            <a:ext cx="9143999" cy="6858000"/>
          </a:xfrm>
          <a:prstGeom prst="rect">
            <a:avLst/>
          </a:prstGeom>
        </p:spPr>
      </p:pic>
      <p:sp>
        <p:nvSpPr>
          <p:cNvPr id="2" name="Title 1"/>
          <p:cNvSpPr>
            <a:spLocks noGrp="1"/>
          </p:cNvSpPr>
          <p:nvPr>
            <p:ph type="title"/>
          </p:nvPr>
        </p:nvSpPr>
        <p:spPr/>
        <p:txBody>
          <a:bodyPr/>
          <a:lstStyle/>
          <a:p>
            <a:r>
              <a:rPr lang="en-PH" dirty="0" smtClean="0">
                <a:solidFill>
                  <a:schemeClr val="accent6">
                    <a:lumMod val="75000"/>
                  </a:schemeClr>
                </a:solidFill>
              </a:rPr>
              <a:t>Company A- Manganese</a:t>
            </a:r>
            <a:endParaRPr lang="en-US" dirty="0">
              <a:solidFill>
                <a:schemeClr val="accent6">
                  <a:lumMod val="75000"/>
                </a:schemeClr>
              </a:solidFill>
            </a:endParaRPr>
          </a:p>
        </p:txBody>
      </p:sp>
      <p:sp>
        <p:nvSpPr>
          <p:cNvPr id="3" name="Content Placeholder 2"/>
          <p:cNvSpPr>
            <a:spLocks noGrp="1"/>
          </p:cNvSpPr>
          <p:nvPr>
            <p:ph idx="1"/>
          </p:nvPr>
        </p:nvSpPr>
        <p:spPr/>
        <p:txBody>
          <a:bodyPr/>
          <a:lstStyle/>
          <a:p>
            <a:pPr algn="just"/>
            <a:r>
              <a:rPr lang="en-US" b="1" dirty="0" smtClean="0">
                <a:solidFill>
                  <a:srgbClr val="FFFF00"/>
                </a:solidFill>
              </a:rPr>
              <a:t>Manganese</a:t>
            </a:r>
            <a:r>
              <a:rPr lang="en-US" dirty="0" smtClean="0">
                <a:solidFill>
                  <a:srgbClr val="FFFF00"/>
                </a:solidFill>
              </a:rPr>
              <a:t> </a:t>
            </a:r>
            <a:r>
              <a:rPr lang="en-US" dirty="0" smtClean="0">
                <a:solidFill>
                  <a:srgbClr val="FFFF00"/>
                </a:solidFill>
              </a:rPr>
              <a:t> </a:t>
            </a:r>
            <a:r>
              <a:rPr lang="en-US" dirty="0" smtClean="0">
                <a:solidFill>
                  <a:srgbClr val="FFFF00"/>
                </a:solidFill>
              </a:rPr>
              <a:t>is a chemical </a:t>
            </a:r>
            <a:r>
              <a:rPr lang="en-US" dirty="0" smtClean="0">
                <a:solidFill>
                  <a:srgbClr val="FFFF00"/>
                </a:solidFill>
              </a:rPr>
              <a:t>element, </a:t>
            </a:r>
            <a:r>
              <a:rPr lang="en-US" dirty="0" smtClean="0">
                <a:solidFill>
                  <a:srgbClr val="FFFF00"/>
                </a:solidFill>
              </a:rPr>
              <a:t>designated by the symbol </a:t>
            </a:r>
            <a:r>
              <a:rPr lang="en-US" b="1" dirty="0" smtClean="0">
                <a:solidFill>
                  <a:srgbClr val="FFFF00"/>
                </a:solidFill>
              </a:rPr>
              <a:t>Mn</a:t>
            </a:r>
            <a:r>
              <a:rPr lang="en-US" dirty="0" smtClean="0">
                <a:solidFill>
                  <a:srgbClr val="FFFF00"/>
                </a:solidFill>
              </a:rPr>
              <a:t>. It has the </a:t>
            </a:r>
            <a:r>
              <a:rPr lang="en-US" dirty="0" smtClean="0">
                <a:solidFill>
                  <a:srgbClr val="FFFF00"/>
                </a:solidFill>
              </a:rPr>
              <a:t>atomic number</a:t>
            </a:r>
            <a:r>
              <a:rPr lang="en-US" dirty="0" smtClean="0">
                <a:solidFill>
                  <a:srgbClr val="FFFF00"/>
                </a:solidFill>
              </a:rPr>
              <a:t> 25. It is found as a free </a:t>
            </a:r>
            <a:r>
              <a:rPr lang="en-US" dirty="0" smtClean="0">
                <a:solidFill>
                  <a:srgbClr val="FFFF00"/>
                </a:solidFill>
              </a:rPr>
              <a:t>element</a:t>
            </a:r>
            <a:r>
              <a:rPr lang="en-US" dirty="0" smtClean="0">
                <a:solidFill>
                  <a:srgbClr val="FFFF00"/>
                </a:solidFill>
              </a:rPr>
              <a:t> in nature (often in combination with iron), and in many minerals. As a free element, manganese is a metal with important industrial metal alloy uses, particularly in stainless steels</a:t>
            </a:r>
            <a:r>
              <a:rPr lang="en-US" dirty="0" smtClean="0"/>
              <a: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lectrolytic_Manganese_Metal_Flakes.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PH" dirty="0" smtClean="0">
                <a:solidFill>
                  <a:srgbClr val="00B0F0"/>
                </a:solidFill>
              </a:rPr>
              <a:t>Cost of Mining</a:t>
            </a:r>
            <a:endParaRPr lang="en-US" dirty="0">
              <a:solidFill>
                <a:srgbClr val="00B0F0"/>
              </a:solidFill>
            </a:endParaRPr>
          </a:p>
        </p:txBody>
      </p:sp>
      <p:sp>
        <p:nvSpPr>
          <p:cNvPr id="3" name="Content Placeholder 2"/>
          <p:cNvSpPr>
            <a:spLocks noGrp="1"/>
          </p:cNvSpPr>
          <p:nvPr>
            <p:ph idx="1"/>
          </p:nvPr>
        </p:nvSpPr>
        <p:spPr/>
        <p:txBody>
          <a:bodyPr>
            <a:normAutofit fontScale="92500" lnSpcReduction="20000"/>
          </a:bodyPr>
          <a:lstStyle/>
          <a:p>
            <a:pPr algn="just"/>
            <a:r>
              <a:rPr lang="en-US" dirty="0" smtClean="0">
                <a:solidFill>
                  <a:srgbClr val="FF0000"/>
                </a:solidFill>
              </a:rPr>
              <a:t>Mining acquisitions in Australia, the largest shipper of iron ore and coal, are set to a five-year low hit this quarter, after the government proposed a mining “super profits” tax. There have been 47 announced deals worth $ 914,000,000 for the quarter, compared with 89 deals worth 9.11 billion U.S. dollars in the three months ended June 30 one year ago, according to data from Bloomberg. That’s on track for lowest number of deals since the first quarter of 2006 and the lowest since the fourth quarter of 2005</a:t>
            </a:r>
            <a:r>
              <a:rPr lang="en-US" dirty="0" smtClean="0"/>
              <a:t>.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ealth.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PH" dirty="0" smtClean="0">
                <a:solidFill>
                  <a:srgbClr val="0070C0"/>
                </a:solidFill>
              </a:rPr>
              <a:t>Health Effects</a:t>
            </a:r>
            <a:endParaRPr lang="en-US" dirty="0">
              <a:solidFill>
                <a:srgbClr val="0070C0"/>
              </a:solidFill>
            </a:endParaRPr>
          </a:p>
        </p:txBody>
      </p:sp>
      <p:sp>
        <p:nvSpPr>
          <p:cNvPr id="3" name="Content Placeholder 2"/>
          <p:cNvSpPr>
            <a:spLocks noGrp="1"/>
          </p:cNvSpPr>
          <p:nvPr>
            <p:ph idx="1"/>
          </p:nvPr>
        </p:nvSpPr>
        <p:spPr/>
        <p:txBody>
          <a:bodyPr>
            <a:normAutofit fontScale="85000" lnSpcReduction="20000"/>
          </a:bodyPr>
          <a:lstStyle/>
          <a:p>
            <a:pPr algn="ctr"/>
            <a:r>
              <a:rPr lang="en-US" dirty="0" smtClean="0">
                <a:solidFill>
                  <a:schemeClr val="accent5"/>
                </a:solidFill>
              </a:rPr>
              <a:t>Manganese is a very common compound that can be found everywhere on earth. Manganese is one out of three toxic essential trace elements, which means that it is not only necessary for humans to survive, but it is also toxic when too high concentrations are present in a human body. When people do not live up to the recommended daily allowances their health will decrease. But when the uptake is too high health </a:t>
            </a:r>
            <a:r>
              <a:rPr lang="en-US" dirty="0" smtClean="0">
                <a:solidFill>
                  <a:schemeClr val="accent5"/>
                </a:solidFill>
              </a:rPr>
              <a:t>problem will </a:t>
            </a:r>
            <a:r>
              <a:rPr lang="en-US" dirty="0" smtClean="0">
                <a:solidFill>
                  <a:schemeClr val="accent5"/>
                </a:solidFill>
              </a:rPr>
              <a:t>also occur.</a:t>
            </a:r>
            <a:br>
              <a:rPr lang="en-US" dirty="0" smtClean="0">
                <a:solidFill>
                  <a:schemeClr val="accent5"/>
                </a:solidFill>
              </a:rPr>
            </a:br>
            <a:r>
              <a:rPr lang="en-US" dirty="0" smtClean="0">
                <a:solidFill>
                  <a:schemeClr val="accent5"/>
                </a:solidFill>
              </a:rPr>
              <a:t/>
            </a:r>
            <a:br>
              <a:rPr lang="en-US" dirty="0" smtClean="0">
                <a:solidFill>
                  <a:schemeClr val="accent5"/>
                </a:solidFill>
              </a:rPr>
            </a:br>
            <a:r>
              <a:rPr lang="en-US" dirty="0" smtClean="0">
                <a:solidFill>
                  <a:schemeClr val="accent5"/>
                </a:solidFill>
              </a:rPr>
              <a:t/>
            </a:r>
            <a:br>
              <a:rPr lang="en-US" dirty="0" smtClean="0">
                <a:solidFill>
                  <a:schemeClr val="accent5"/>
                </a:solidFill>
              </a:rPr>
            </a:br>
            <a:endParaRPr lang="en-US" dirty="0">
              <a:solidFill>
                <a:schemeClr val="accent5"/>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aterfall_web_environment.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PH" dirty="0" smtClean="0">
                <a:solidFill>
                  <a:srgbClr val="FFFF00"/>
                </a:solidFill>
              </a:rPr>
              <a:t>Environmental Effects</a:t>
            </a:r>
            <a:endParaRPr lang="en-US" dirty="0">
              <a:solidFill>
                <a:srgbClr val="FFFF00"/>
              </a:solidFill>
            </a:endParaRPr>
          </a:p>
        </p:txBody>
      </p:sp>
      <p:sp>
        <p:nvSpPr>
          <p:cNvPr id="3" name="Content Placeholder 2"/>
          <p:cNvSpPr>
            <a:spLocks noGrp="1"/>
          </p:cNvSpPr>
          <p:nvPr>
            <p:ph idx="1"/>
          </p:nvPr>
        </p:nvSpPr>
        <p:spPr/>
        <p:txBody>
          <a:bodyPr>
            <a:normAutofit/>
          </a:bodyPr>
          <a:lstStyle/>
          <a:p>
            <a:pPr algn="just"/>
            <a:r>
              <a:rPr lang="en-US" dirty="0" smtClean="0">
                <a:solidFill>
                  <a:srgbClr val="FFFF00"/>
                </a:solidFill>
              </a:rPr>
              <a:t>Manganese compounds exist naturally in the environment as solids in the soils and small particles in the water. Manganese particles in air are present in dust particles. These usually settle to earth within a few days.</a:t>
            </a:r>
            <a:br>
              <a:rPr lang="en-US" dirty="0" smtClean="0">
                <a:solidFill>
                  <a:srgbClr val="FFFF00"/>
                </a:solidFill>
              </a:rPr>
            </a:br>
            <a:r>
              <a:rPr lang="en-US" dirty="0" smtClean="0"/>
              <a:t/>
            </a:r>
            <a:br>
              <a:rPr lang="en-US" dirty="0" smtClean="0"/>
            </a:br>
            <a:r>
              <a:rPr lang="en-US" dirty="0" smtClean="0"/>
              <a:t/>
            </a:r>
            <a:br>
              <a:rPr lang="en-US" dirty="0" smtClean="0"/>
            </a:b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4000" b="-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r>
              <a:rPr lang="en-PH" sz="4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Company</a:t>
            </a:r>
            <a:r>
              <a:rPr lang="en-PH"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B- Phosphates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Content Placeholder 2"/>
          <p:cNvSpPr>
            <a:spLocks noGrp="1"/>
          </p:cNvSpPr>
          <p:nvPr>
            <p:ph idx="1"/>
          </p:nvPr>
        </p:nvSpPr>
        <p:spPr>
          <a:xfrm>
            <a:off x="457200" y="838200"/>
            <a:ext cx="8686800" cy="5541579"/>
          </a:xfrm>
        </p:spPr>
        <p:txBody>
          <a:bodyPr>
            <a:noAutofit/>
          </a:bodyPr>
          <a:lstStyle/>
          <a:p>
            <a:r>
              <a:rPr lang="en-PH"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 phosphate is an inorganic chemical, is a salt of phosporic acid.</a:t>
            </a: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a:t>
            </a:r>
            <a:r>
              <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organic chemistry, </a:t>
            </a:r>
            <a:r>
              <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 phosphate, or </a:t>
            </a: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organophosphate, </a:t>
            </a:r>
            <a:r>
              <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is an </a:t>
            </a: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ester</a:t>
            </a:r>
            <a:r>
              <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of phosphoric acid. Organic phosphates are important in biochemistry and biogeochemistry or ecology. Inorganic phosphates are mined to obtain phosphorus for use in agriculture and industry</a:t>
            </a: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r>
              <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elevated temperatures in the solid state, phosphates can condense to </a:t>
            </a: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form pyrophosphates</a:t>
            </a:r>
            <a:r>
              <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p>
        </p:txBody>
      </p:sp>
    </p:spTree>
  </p:cSld>
  <p:clrMapOvr>
    <a:masterClrMapping/>
  </p:clrMapOvr>
  <p:transition advTm="105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TotalTime>
  <Words>702</Words>
  <Application>Microsoft Office PowerPoint</Application>
  <PresentationFormat>On-screen Show (4:3)</PresentationFormat>
  <Paragraphs>59</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EARTH SCIENCE</vt:lpstr>
      <vt:lpstr>TASK</vt:lpstr>
      <vt:lpstr>SITUATION</vt:lpstr>
      <vt:lpstr>PROPOSALS :Data on Mineral Reserves</vt:lpstr>
      <vt:lpstr>Company A- Manganese</vt:lpstr>
      <vt:lpstr>Cost of Mining</vt:lpstr>
      <vt:lpstr>Health Effects</vt:lpstr>
      <vt:lpstr>Environmental Effects</vt:lpstr>
      <vt:lpstr>Company B- Phosphates</vt:lpstr>
      <vt:lpstr>Cost of Mining</vt:lpstr>
      <vt:lpstr>Health Effects</vt:lpstr>
      <vt:lpstr>Environmental Effects</vt:lpstr>
      <vt:lpstr>Company C- Coal</vt:lpstr>
      <vt:lpstr>Cost of Mining</vt:lpstr>
      <vt:lpstr>Health Effects</vt:lpstr>
      <vt:lpstr>Environmental Effects</vt:lpstr>
      <vt:lpstr>Our Choice</vt:lpstr>
      <vt:lpstr>SOURCES OF INFORMATION</vt:lpstr>
      <vt:lpstr>THANK YOU FOR WATCHING</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Company B</dc:title>
  <dc:creator>Personal</dc:creator>
  <cp:lastModifiedBy>Personal</cp:lastModifiedBy>
  <cp:revision>24</cp:revision>
  <dcterms:created xsi:type="dcterms:W3CDTF">2010-07-13T07:00:14Z</dcterms:created>
  <dcterms:modified xsi:type="dcterms:W3CDTF">2010-08-23T22:33:00Z</dcterms:modified>
</cp:coreProperties>
</file>